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embeddedFontLst>
    <p:embeddedFont>
      <p:font typeface="Arimo"/>
      <p:bold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i/Rwyyaw9RFajXqyYK1sMYJqXB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rimo-bold.fntdata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font" Target="fonts/Arim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434753" y="-222863"/>
            <a:ext cx="19396975" cy="11263772"/>
          </a:xfrm>
          <a:custGeom>
            <a:rect b="b" l="l" r="r" t="t"/>
            <a:pathLst>
              <a:path extrusionOk="0" h="10778729" w="19157506">
                <a:moveTo>
                  <a:pt x="0" y="0"/>
                </a:moveTo>
                <a:lnTo>
                  <a:pt x="19157506" y="0"/>
                </a:lnTo>
                <a:lnTo>
                  <a:pt x="19157506" y="10778729"/>
                </a:lnTo>
                <a:lnTo>
                  <a:pt x="0" y="107787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1028700" y="4270375"/>
            <a:ext cx="63849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TÍTULO DO RESUMO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1028700" y="5822337"/>
            <a:ext cx="10977300" cy="17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Autores: </a:t>
            </a:r>
            <a:r>
              <a:rPr b="0" i="0" lang="en-US" sz="2500" u="none" cap="none" strike="noStrike">
                <a:solidFill>
                  <a:srgbClr val="FF3131"/>
                </a:solidFill>
                <a:latin typeface="Arimo"/>
                <a:ea typeface="Arimo"/>
                <a:cs typeface="Arimo"/>
                <a:sym typeface="Arimo"/>
              </a:rPr>
              <a:t>Inserir os nomes na mesma ordem apresentada no resumo submetido, sendo o primeiro nome considerado o autor principal (apresentador). Os nomes devem ser separados por ponto e vírgula. Exemplo: </a:t>
            </a: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Fulano da Silva; Maria de Souza; João Oliveira.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5B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10007410" y="9633446"/>
            <a:ext cx="1827215" cy="653554"/>
          </a:xfrm>
          <a:custGeom>
            <a:rect b="b" l="l" r="r" t="t"/>
            <a:pathLst>
              <a:path extrusionOk="0" h="653554" w="1827215">
                <a:moveTo>
                  <a:pt x="0" y="0"/>
                </a:moveTo>
                <a:lnTo>
                  <a:pt x="1827215" y="0"/>
                </a:lnTo>
                <a:lnTo>
                  <a:pt x="1827215" y="653554"/>
                </a:lnTo>
                <a:lnTo>
                  <a:pt x="0" y="653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2"/>
          <p:cNvSpPr/>
          <p:nvPr/>
        </p:nvSpPr>
        <p:spPr>
          <a:xfrm>
            <a:off x="11834625" y="9621958"/>
            <a:ext cx="6453375" cy="665042"/>
          </a:xfrm>
          <a:custGeom>
            <a:rect b="b" l="l" r="r" t="t"/>
            <a:pathLst>
              <a:path extrusionOk="0" h="665042" w="6453375">
                <a:moveTo>
                  <a:pt x="0" y="0"/>
                </a:moveTo>
                <a:lnTo>
                  <a:pt x="6453375" y="0"/>
                </a:lnTo>
                <a:lnTo>
                  <a:pt x="6453375" y="665042"/>
                </a:lnTo>
                <a:lnTo>
                  <a:pt x="0" y="665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2"/>
          <p:cNvSpPr txBox="1"/>
          <p:nvPr/>
        </p:nvSpPr>
        <p:spPr>
          <a:xfrm>
            <a:off x="1028700" y="1084577"/>
            <a:ext cx="5524500" cy="8191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INTRODUÇÃO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28700" y="2219535"/>
            <a:ext cx="15027300" cy="24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Apresentar de forma breve e objetiva o contexto do tema.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Destacar a relevância científica, clínica, social ou acadêmica do estudo.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Priorizar informações essenciais que permitam compreender o problema investigado.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Evitar textos longos e excesso de informações.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Recomenda-se utilizar tópicos, dados relevantes, imagens, gráficos ou esquemas, quando pertinentes.</a:t>
            </a:r>
            <a:endParaRPr/>
          </a:p>
        </p:txBody>
      </p:sp>
      <p:sp>
        <p:nvSpPr>
          <p:cNvPr id="95" name="Google Shape;95;p2"/>
          <p:cNvSpPr txBox="1"/>
          <p:nvPr/>
        </p:nvSpPr>
        <p:spPr>
          <a:xfrm flipH="1">
            <a:off x="17246915" y="367906"/>
            <a:ext cx="805852" cy="3623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5B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10007410" y="9633446"/>
            <a:ext cx="1827215" cy="653554"/>
          </a:xfrm>
          <a:custGeom>
            <a:rect b="b" l="l" r="r" t="t"/>
            <a:pathLst>
              <a:path extrusionOk="0" h="653554" w="1827215">
                <a:moveTo>
                  <a:pt x="0" y="0"/>
                </a:moveTo>
                <a:lnTo>
                  <a:pt x="1827215" y="0"/>
                </a:lnTo>
                <a:lnTo>
                  <a:pt x="1827215" y="653554"/>
                </a:lnTo>
                <a:lnTo>
                  <a:pt x="0" y="653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3"/>
          <p:cNvSpPr/>
          <p:nvPr/>
        </p:nvSpPr>
        <p:spPr>
          <a:xfrm>
            <a:off x="11834625" y="9621958"/>
            <a:ext cx="6453375" cy="665042"/>
          </a:xfrm>
          <a:custGeom>
            <a:rect b="b" l="l" r="r" t="t"/>
            <a:pathLst>
              <a:path extrusionOk="0" h="665042" w="6453375">
                <a:moveTo>
                  <a:pt x="0" y="0"/>
                </a:moveTo>
                <a:lnTo>
                  <a:pt x="6453375" y="0"/>
                </a:lnTo>
                <a:lnTo>
                  <a:pt x="6453375" y="665042"/>
                </a:lnTo>
                <a:lnTo>
                  <a:pt x="0" y="665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3"/>
          <p:cNvSpPr txBox="1"/>
          <p:nvPr/>
        </p:nvSpPr>
        <p:spPr>
          <a:xfrm>
            <a:off x="1283285" y="1084577"/>
            <a:ext cx="3210878" cy="873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OBJETIVO</a:t>
            </a:r>
            <a:endParaRPr/>
          </a:p>
        </p:txBody>
      </p:sp>
      <p:sp>
        <p:nvSpPr>
          <p:cNvPr id="103" name="Google Shape;103;p3"/>
          <p:cNvSpPr txBox="1"/>
          <p:nvPr/>
        </p:nvSpPr>
        <p:spPr>
          <a:xfrm>
            <a:off x="1028700" y="2219535"/>
            <a:ext cx="13042800" cy="24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Apresentar o objetivo geral de forma clara e direta.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Quando necessário, incluir os objetivos específicos em tópicos [RESUMO EXPANDIDO].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Os objetivos devem ser apresentados de forma coerente com o trabalho submetido.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Evitar acrescentar objetivos que não estejam contemplados no resumo.</a:t>
            </a:r>
            <a:endParaRPr/>
          </a:p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4" name="Google Shape;104;p3"/>
          <p:cNvSpPr txBox="1"/>
          <p:nvPr/>
        </p:nvSpPr>
        <p:spPr>
          <a:xfrm flipH="1">
            <a:off x="16870849" y="367906"/>
            <a:ext cx="574355" cy="3623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5B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/>
          <p:nvPr/>
        </p:nvSpPr>
        <p:spPr>
          <a:xfrm>
            <a:off x="10007410" y="9633446"/>
            <a:ext cx="1827215" cy="653554"/>
          </a:xfrm>
          <a:custGeom>
            <a:rect b="b" l="l" r="r" t="t"/>
            <a:pathLst>
              <a:path extrusionOk="0" h="653554" w="1827215">
                <a:moveTo>
                  <a:pt x="0" y="0"/>
                </a:moveTo>
                <a:lnTo>
                  <a:pt x="1827215" y="0"/>
                </a:lnTo>
                <a:lnTo>
                  <a:pt x="1827215" y="653554"/>
                </a:lnTo>
                <a:lnTo>
                  <a:pt x="0" y="653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4"/>
          <p:cNvSpPr/>
          <p:nvPr/>
        </p:nvSpPr>
        <p:spPr>
          <a:xfrm>
            <a:off x="11834625" y="9621958"/>
            <a:ext cx="6453375" cy="665042"/>
          </a:xfrm>
          <a:custGeom>
            <a:rect b="b" l="l" r="r" t="t"/>
            <a:pathLst>
              <a:path extrusionOk="0" h="665042" w="6453375">
                <a:moveTo>
                  <a:pt x="0" y="0"/>
                </a:moveTo>
                <a:lnTo>
                  <a:pt x="6453375" y="0"/>
                </a:lnTo>
                <a:lnTo>
                  <a:pt x="6453375" y="665042"/>
                </a:lnTo>
                <a:lnTo>
                  <a:pt x="0" y="665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4"/>
          <p:cNvSpPr txBox="1"/>
          <p:nvPr/>
        </p:nvSpPr>
        <p:spPr>
          <a:xfrm>
            <a:off x="1028700" y="1133200"/>
            <a:ext cx="4785955" cy="873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METODOLOGIA</a:t>
            </a:r>
            <a:endParaRPr/>
          </a:p>
        </p:txBody>
      </p:sp>
      <p:sp>
        <p:nvSpPr>
          <p:cNvPr id="112" name="Google Shape;112;p4"/>
          <p:cNvSpPr txBox="1"/>
          <p:nvPr/>
        </p:nvSpPr>
        <p:spPr>
          <a:xfrm>
            <a:off x="1028700" y="2219535"/>
            <a:ext cx="16230600" cy="3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Descrever de forma sintética como o estudo foi realizado.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Informar, quando aplicável: tipo de estudo, local, período, população/amostra, critérios de inclusão e exclusão, procedimentos, instrumentos e métodos de análise.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Para revisões, informar as bases de dados, estratégia de busca, período de publicação e critérios de seleção, conforme apresentado no trabalho.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Priorizar fluxogramas, esquemas e tópicos em vez de parágrafos extensos.</a:t>
            </a:r>
            <a:endParaRPr/>
          </a:p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3" name="Google Shape;113;p4"/>
          <p:cNvSpPr txBox="1"/>
          <p:nvPr/>
        </p:nvSpPr>
        <p:spPr>
          <a:xfrm flipH="1">
            <a:off x="16306801" y="367906"/>
            <a:ext cx="1138404" cy="3623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5B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/>
          <p:nvPr/>
        </p:nvSpPr>
        <p:spPr>
          <a:xfrm>
            <a:off x="10007410" y="9633446"/>
            <a:ext cx="1827215" cy="653554"/>
          </a:xfrm>
          <a:custGeom>
            <a:rect b="b" l="l" r="r" t="t"/>
            <a:pathLst>
              <a:path extrusionOk="0" h="653554" w="1827215">
                <a:moveTo>
                  <a:pt x="0" y="0"/>
                </a:moveTo>
                <a:lnTo>
                  <a:pt x="1827215" y="0"/>
                </a:lnTo>
                <a:lnTo>
                  <a:pt x="1827215" y="653554"/>
                </a:lnTo>
                <a:lnTo>
                  <a:pt x="0" y="653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5"/>
          <p:cNvSpPr/>
          <p:nvPr/>
        </p:nvSpPr>
        <p:spPr>
          <a:xfrm>
            <a:off x="11834625" y="9621958"/>
            <a:ext cx="6453375" cy="665042"/>
          </a:xfrm>
          <a:custGeom>
            <a:rect b="b" l="l" r="r" t="t"/>
            <a:pathLst>
              <a:path extrusionOk="0" h="665042" w="6453375">
                <a:moveTo>
                  <a:pt x="0" y="0"/>
                </a:moveTo>
                <a:lnTo>
                  <a:pt x="6453375" y="0"/>
                </a:lnTo>
                <a:lnTo>
                  <a:pt x="6453375" y="665042"/>
                </a:lnTo>
                <a:lnTo>
                  <a:pt x="0" y="665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5"/>
          <p:cNvSpPr txBox="1"/>
          <p:nvPr/>
        </p:nvSpPr>
        <p:spPr>
          <a:xfrm>
            <a:off x="0" y="1133200"/>
            <a:ext cx="129942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RESULTADOS [RESUMO SIMPLES]</a:t>
            </a:r>
            <a:endParaRPr/>
          </a:p>
        </p:txBody>
      </p:sp>
      <p:sp>
        <p:nvSpPr>
          <p:cNvPr id="121" name="Google Shape;121;p5"/>
          <p:cNvSpPr txBox="1"/>
          <p:nvPr/>
        </p:nvSpPr>
        <p:spPr>
          <a:xfrm>
            <a:off x="1028700" y="4109537"/>
            <a:ext cx="16230600" cy="38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Apresentar os principais resultados encontrados, priorizando os dados mais relevantes para o objetivo do estudo.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Utilizar tabelas, gráficos, imagens ou figuras sempre que contribuírem para a compreensão dos resultados.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Os resultados devem ser apresentados de forma clara, objetiva e fiel aos dados do trabalho.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Na discussão, relacionar os principais achados com a literatura científica, destacando convergências, divergências e possíveis explicações.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Evitar excesso de texto e informações secundárias.</a:t>
            </a:r>
            <a:endParaRPr/>
          </a:p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2" name="Google Shape;122;p5"/>
          <p:cNvSpPr txBox="1"/>
          <p:nvPr/>
        </p:nvSpPr>
        <p:spPr>
          <a:xfrm flipH="1">
            <a:off x="16408405" y="367906"/>
            <a:ext cx="10368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05</a:t>
            </a:r>
            <a:endParaRPr/>
          </a:p>
        </p:txBody>
      </p:sp>
      <p:sp>
        <p:nvSpPr>
          <p:cNvPr id="123" name="Google Shape;123;p5"/>
          <p:cNvSpPr txBox="1"/>
          <p:nvPr/>
        </p:nvSpPr>
        <p:spPr>
          <a:xfrm>
            <a:off x="1266639" y="1931542"/>
            <a:ext cx="18439800" cy="17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RESULTADOS E DISCUSSÃO [RESUMO EXPANDIDO/ARTIGO]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5B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10007410" y="9633446"/>
            <a:ext cx="1827215" cy="653554"/>
          </a:xfrm>
          <a:custGeom>
            <a:rect b="b" l="l" r="r" t="t"/>
            <a:pathLst>
              <a:path extrusionOk="0" h="653554" w="1827215">
                <a:moveTo>
                  <a:pt x="0" y="0"/>
                </a:moveTo>
                <a:lnTo>
                  <a:pt x="1827215" y="0"/>
                </a:lnTo>
                <a:lnTo>
                  <a:pt x="1827215" y="653554"/>
                </a:lnTo>
                <a:lnTo>
                  <a:pt x="0" y="653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6"/>
          <p:cNvSpPr/>
          <p:nvPr/>
        </p:nvSpPr>
        <p:spPr>
          <a:xfrm>
            <a:off x="11834625" y="9621958"/>
            <a:ext cx="6453375" cy="665042"/>
          </a:xfrm>
          <a:custGeom>
            <a:rect b="b" l="l" r="r" t="t"/>
            <a:pathLst>
              <a:path extrusionOk="0" h="665042" w="6453375">
                <a:moveTo>
                  <a:pt x="0" y="0"/>
                </a:moveTo>
                <a:lnTo>
                  <a:pt x="6453375" y="0"/>
                </a:lnTo>
                <a:lnTo>
                  <a:pt x="6453375" y="665042"/>
                </a:lnTo>
                <a:lnTo>
                  <a:pt x="0" y="665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6"/>
          <p:cNvSpPr txBox="1"/>
          <p:nvPr/>
        </p:nvSpPr>
        <p:spPr>
          <a:xfrm>
            <a:off x="1028700" y="1108889"/>
            <a:ext cx="12994055" cy="873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CONCLUSÃO </a:t>
            </a:r>
            <a:endParaRPr/>
          </a:p>
        </p:txBody>
      </p:sp>
      <p:sp>
        <p:nvSpPr>
          <p:cNvPr id="131" name="Google Shape;131;p6"/>
          <p:cNvSpPr txBox="1"/>
          <p:nvPr/>
        </p:nvSpPr>
        <p:spPr>
          <a:xfrm>
            <a:off x="1028700" y="2209091"/>
            <a:ext cx="16230600" cy="28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Apresentar as principais conclusões do estudo, de forma objetiva.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Demonstrar se os objetivos propostos foram alcançados.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Destacar a principal contribuição ou relevância dos achados.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Quando pertinente, apresentar implicações, limitações ou perspectivas futuras.</a:t>
            </a:r>
            <a:endParaRPr/>
          </a:p>
          <a:p>
            <a:pPr indent="-269876" lvl="1" marL="539754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•"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Evitar inserir informações ou resultados que não tenham sido apresentados anteriormente.</a:t>
            </a:r>
            <a:endParaRPr/>
          </a:p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2" name="Google Shape;132;p6"/>
          <p:cNvSpPr txBox="1"/>
          <p:nvPr/>
        </p:nvSpPr>
        <p:spPr>
          <a:xfrm flipH="1">
            <a:off x="16357601" y="367906"/>
            <a:ext cx="1087604" cy="3623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5B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/>
          <p:nvPr/>
        </p:nvSpPr>
        <p:spPr>
          <a:xfrm>
            <a:off x="10007410" y="9633446"/>
            <a:ext cx="1827215" cy="653554"/>
          </a:xfrm>
          <a:custGeom>
            <a:rect b="b" l="l" r="r" t="t"/>
            <a:pathLst>
              <a:path extrusionOk="0" h="653554" w="1827215">
                <a:moveTo>
                  <a:pt x="0" y="0"/>
                </a:moveTo>
                <a:lnTo>
                  <a:pt x="1827215" y="0"/>
                </a:lnTo>
                <a:lnTo>
                  <a:pt x="1827215" y="653554"/>
                </a:lnTo>
                <a:lnTo>
                  <a:pt x="0" y="653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7"/>
          <p:cNvSpPr/>
          <p:nvPr/>
        </p:nvSpPr>
        <p:spPr>
          <a:xfrm>
            <a:off x="11834625" y="9621958"/>
            <a:ext cx="6453375" cy="665042"/>
          </a:xfrm>
          <a:custGeom>
            <a:rect b="b" l="l" r="r" t="t"/>
            <a:pathLst>
              <a:path extrusionOk="0" h="665042" w="6453375">
                <a:moveTo>
                  <a:pt x="0" y="0"/>
                </a:moveTo>
                <a:lnTo>
                  <a:pt x="6453375" y="0"/>
                </a:lnTo>
                <a:lnTo>
                  <a:pt x="6453375" y="665042"/>
                </a:lnTo>
                <a:lnTo>
                  <a:pt x="0" y="665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7"/>
          <p:cNvSpPr txBox="1"/>
          <p:nvPr/>
        </p:nvSpPr>
        <p:spPr>
          <a:xfrm>
            <a:off x="1028700" y="1108889"/>
            <a:ext cx="165720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AGRADECIMENTOS [RESUMO EXPANDIDO/ ARTIGO]</a:t>
            </a:r>
            <a:endParaRPr/>
          </a:p>
        </p:txBody>
      </p:sp>
      <p:sp>
        <p:nvSpPr>
          <p:cNvPr id="140" name="Google Shape;140;p7"/>
          <p:cNvSpPr txBox="1"/>
          <p:nvPr/>
        </p:nvSpPr>
        <p:spPr>
          <a:xfrm>
            <a:off x="1028700" y="2237666"/>
            <a:ext cx="162306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(Opcional, destinado ao agradecimento às agências de financiamento do projeto de pesquisa e orientação).</a:t>
            </a:r>
            <a:endParaRPr/>
          </a:p>
        </p:txBody>
      </p:sp>
      <p:sp>
        <p:nvSpPr>
          <p:cNvPr id="141" name="Google Shape;141;p7"/>
          <p:cNvSpPr txBox="1"/>
          <p:nvPr/>
        </p:nvSpPr>
        <p:spPr>
          <a:xfrm flipH="1">
            <a:off x="16103605" y="367905"/>
            <a:ext cx="13416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5B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"/>
          <p:cNvSpPr/>
          <p:nvPr/>
        </p:nvSpPr>
        <p:spPr>
          <a:xfrm>
            <a:off x="10007410" y="9633446"/>
            <a:ext cx="1827215" cy="653554"/>
          </a:xfrm>
          <a:custGeom>
            <a:rect b="b" l="l" r="r" t="t"/>
            <a:pathLst>
              <a:path extrusionOk="0" h="653554" w="1827215">
                <a:moveTo>
                  <a:pt x="0" y="0"/>
                </a:moveTo>
                <a:lnTo>
                  <a:pt x="1827215" y="0"/>
                </a:lnTo>
                <a:lnTo>
                  <a:pt x="1827215" y="653554"/>
                </a:lnTo>
                <a:lnTo>
                  <a:pt x="0" y="653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8"/>
          <p:cNvSpPr/>
          <p:nvPr/>
        </p:nvSpPr>
        <p:spPr>
          <a:xfrm>
            <a:off x="11834625" y="9621958"/>
            <a:ext cx="6453375" cy="665042"/>
          </a:xfrm>
          <a:custGeom>
            <a:rect b="b" l="l" r="r" t="t"/>
            <a:pathLst>
              <a:path extrusionOk="0" h="665042" w="6453375">
                <a:moveTo>
                  <a:pt x="0" y="0"/>
                </a:moveTo>
                <a:lnTo>
                  <a:pt x="6453375" y="0"/>
                </a:lnTo>
                <a:lnTo>
                  <a:pt x="6453375" y="665042"/>
                </a:lnTo>
                <a:lnTo>
                  <a:pt x="0" y="6650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8"/>
          <p:cNvSpPr txBox="1"/>
          <p:nvPr/>
        </p:nvSpPr>
        <p:spPr>
          <a:xfrm>
            <a:off x="1028700" y="1108889"/>
            <a:ext cx="165720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REFERÊNCIAS [RESUMO EXPANDIDO/ ARTIGO]</a:t>
            </a:r>
            <a:endParaRPr/>
          </a:p>
        </p:txBody>
      </p:sp>
      <p:sp>
        <p:nvSpPr>
          <p:cNvPr id="149" name="Google Shape;149;p8"/>
          <p:cNvSpPr txBox="1"/>
          <p:nvPr/>
        </p:nvSpPr>
        <p:spPr>
          <a:xfrm>
            <a:off x="1028700" y="2237666"/>
            <a:ext cx="162306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Listar conforme as normas da ABNT. </a:t>
            </a:r>
            <a:endParaRPr/>
          </a:p>
        </p:txBody>
      </p:sp>
      <p:sp>
        <p:nvSpPr>
          <p:cNvPr id="150" name="Google Shape;150;p8"/>
          <p:cNvSpPr txBox="1"/>
          <p:nvPr/>
        </p:nvSpPr>
        <p:spPr>
          <a:xfrm flipH="1">
            <a:off x="16408405" y="367906"/>
            <a:ext cx="10368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/>
          <p:nvPr/>
        </p:nvSpPr>
        <p:spPr>
          <a:xfrm>
            <a:off x="0" y="0"/>
            <a:ext cx="19157506" cy="10778729"/>
          </a:xfrm>
          <a:custGeom>
            <a:rect b="b" l="l" r="r" t="t"/>
            <a:pathLst>
              <a:path extrusionOk="0" h="10778729" w="19157506">
                <a:moveTo>
                  <a:pt x="0" y="0"/>
                </a:moveTo>
                <a:lnTo>
                  <a:pt x="19157506" y="0"/>
                </a:lnTo>
                <a:lnTo>
                  <a:pt x="19157506" y="10778729"/>
                </a:lnTo>
                <a:lnTo>
                  <a:pt x="0" y="107787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p9"/>
          <p:cNvSpPr txBox="1"/>
          <p:nvPr/>
        </p:nvSpPr>
        <p:spPr>
          <a:xfrm>
            <a:off x="1028700" y="4270375"/>
            <a:ext cx="6384900" cy="8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9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TÍTULO DO RESUMO</a:t>
            </a:r>
            <a:endParaRPr/>
          </a:p>
        </p:txBody>
      </p:sp>
      <p:sp>
        <p:nvSpPr>
          <p:cNvPr id="157" name="Google Shape;157;p9"/>
          <p:cNvSpPr txBox="1"/>
          <p:nvPr/>
        </p:nvSpPr>
        <p:spPr>
          <a:xfrm>
            <a:off x="1028700" y="5822337"/>
            <a:ext cx="10977300" cy="17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Autores: </a:t>
            </a:r>
            <a:r>
              <a:rPr b="0" i="0" lang="en-US" sz="2500" u="none" cap="none" strike="noStrike">
                <a:solidFill>
                  <a:srgbClr val="FF3131"/>
                </a:solidFill>
                <a:latin typeface="Arimo"/>
                <a:ea typeface="Arimo"/>
                <a:cs typeface="Arimo"/>
                <a:sym typeface="Arimo"/>
              </a:rPr>
              <a:t>Inserir os nomes na mesma ordem apresentada no resumo submetido, sendo o primeiro nome considerado o autor principal (apresentador). Os nomes devem ser separados por ponto e vírgula. Exemplo: </a:t>
            </a:r>
            <a:r>
              <a:rPr b="0" i="0" lang="en-US" sz="25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Fulano da Silva; Maria de Souza; João Oliveira.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